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8.jpg" ContentType="image/png"/>
  <Override PartName="/ppt/media/image29.jpg" ContentType="image/png"/>
  <Override PartName="/ppt/media/image30.jpg" ContentType="image/png"/>
  <Override PartName="/ppt/media/image31.jpg" ContentType="image/png"/>
  <Override PartName="/ppt/media/image33.jpg" ContentType="image/png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8" r:id="rId12"/>
    <p:sldId id="264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585"/>
    <a:srgbClr val="FF00FF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4F197-6069-476C-B3F8-FBAC2A0CD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B14BF9-06AD-471E-9B02-FD481C3FF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1C8A7-F806-411E-B423-3253A3B5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D5516-0B1A-4AAD-8612-F3ADD31C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02A5F-8C79-423C-976C-5822DA04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09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A64B2-7DDD-4B75-8C78-101900A2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CEA264-BB9B-4759-94F6-B423B1885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1DD11-B7E1-4BBA-A466-987B38DA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745B6-E14B-47ED-B90C-447CFE52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88F8C-CEB3-4E7C-9F84-9797C9C4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7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A06E39-7E53-46A5-AC44-0C5499F5E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F618F-EBC8-4D78-8EA9-36CC44B85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DAACD3-5DBE-41F7-861C-E05F5B65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AE43F0-D9B2-48F7-9AD6-222B0BB6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64A42-897A-4FEC-8253-E19DE07C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59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0F4F-97A9-40CE-B8D1-8A9CF1B0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19D5E-D1E9-4E06-8F2F-D5A90FB23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216B4-CC31-4480-B6DC-2109BCDD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FCDEBD-FDA4-4164-BB2B-EE1C223E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D9AD3-16E8-4474-8B27-5DB65048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98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E2213-13FB-427A-9D55-62C48B69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62BDFA-22F3-4F96-BE8A-035D8ABBD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9C2D6F-6768-40E0-93D8-34A5FCBF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86C69E-7BF1-4429-86AC-2B016E8D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88872B-F976-4DD8-B8F2-2F3362D3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8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571F5-0980-4B1C-AFE5-BD6A7ADB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C8080-B7A7-49DE-8000-06EF8108E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C25985-173A-4CE7-915A-B0D8CC635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C4069C-FAD6-425C-8F5B-7762A840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33D6B0-2558-452A-8C58-F473C4A9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36A891-78BE-4752-8223-B28A8873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6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572CD-F3AF-43C1-8849-18A9C4E8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89DF7F-A4BE-4206-9EC8-8FB142404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C8E06-42F6-49A1-90D9-227F9235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1E3377-0AB8-4F1D-970B-465E18F85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5140C2-5DF0-4EE3-8A36-6BBCCF2FB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7C93EF-41FD-4F8A-8A93-37468CB5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48F81F-A1B9-4313-AAFC-9467A1A2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D57D32-1119-4F09-A91A-2D579E5A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29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72DCC-6343-4BF9-909F-0D1511E6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05B7A9-E87A-424B-9475-33E60D29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266D43-0586-43EF-B8B5-9BA6CD98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CD281D-BCA7-4B2F-A21A-26A04910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74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5722BD-84A8-4451-91F7-FD8E64A9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BE5155-2BEB-441E-8B33-ABB14A88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7EB5F-B0CB-4A96-B9F8-202C226B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9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A89FA-B46C-4884-81E2-B1A72B4C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3CF40-7AE2-4FA8-AA64-21BA176C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451189-D899-40A2-A11E-1ADBA3B13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3E19A-6D38-4CCC-B565-D046BEEA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A6831D-EE6D-4690-B2C6-08F49740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795DAA-D173-413E-8E07-A6D9E9B1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2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2A37A-5F55-4CA2-80F1-EB22732D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F7DAFF-1C20-428A-A86E-4815D89BF6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A35A31-26B5-43BF-BE46-F1D938F71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B0767-41ED-44F3-9BFA-E863A499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98238-0D51-436D-B4EC-865CD526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14D5E8-365D-4FD9-8FFD-D355332F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1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A07784-ADC4-499E-803A-BD122389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A6183C-AC38-4E7E-B220-71583B21B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7221E-F0AA-48AB-BB29-4F77D2885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36B48-494F-4E1C-9A22-0F812A781EE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171E7-52F2-463B-BBC0-36B176442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D5902-FCA8-4B77-9DE9-9A8B6D0C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B0-C43A-47F3-93D4-E1837A71E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39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Visio_Drawing1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jpg"/><Relationship Id="rId5" Type="http://schemas.openxmlformats.org/officeDocument/2006/relationships/image" Target="../media/image32.emf"/><Relationship Id="rId4" Type="http://schemas.openxmlformats.org/officeDocument/2006/relationships/package" Target="../embeddings/Microsoft_Visio_Drawing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6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8679"/>
            <a:ext cx="9261148" cy="45719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396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软件系统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dirty="0"/>
              <a:t>运动速度检测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7FBD6-18CE-4EEE-A287-6130686B7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20" y="1475305"/>
            <a:ext cx="6176116" cy="3474065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04F9D03-1513-419D-A2FF-C5BBC548B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193743"/>
              </p:ext>
            </p:extLst>
          </p:nvPr>
        </p:nvGraphicFramePr>
        <p:xfrm>
          <a:off x="8409885" y="1119775"/>
          <a:ext cx="2447016" cy="5455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4" imgW="4206240" imgH="9380047" progId="Visio.Drawing.15">
                  <p:embed/>
                </p:oleObj>
              </mc:Choice>
              <mc:Fallback>
                <p:oleObj name="Visio" r:id="rId4" imgW="4206240" imgH="9380047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9885" y="1119775"/>
                        <a:ext cx="2447016" cy="5455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31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8679"/>
            <a:ext cx="9261148" cy="45719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运行结果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092EA6-150E-4803-9CD6-36EB126B3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29" y="1094222"/>
            <a:ext cx="5029170" cy="4669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EB26CB-1353-4E9E-AEB7-3158061CD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98" y="1094222"/>
            <a:ext cx="5029171" cy="466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8679"/>
            <a:ext cx="9261148" cy="45719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CD9E7D-7B53-4639-9DCB-3A765DC5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67" y="1394059"/>
            <a:ext cx="2619374" cy="1866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3182D9-EB33-4FD3-9455-5678340C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31" y="1371200"/>
            <a:ext cx="2619374" cy="1866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22A701-B15B-48DD-B14F-1AE5A926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467" y="3900513"/>
            <a:ext cx="2619375" cy="1743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B39625-58EB-48CD-A62E-B9F98B90B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142" y="3803000"/>
            <a:ext cx="2619375" cy="17430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DFA01E-C54D-457E-899E-66A8FF5584B2}"/>
              </a:ext>
            </a:extLst>
          </p:cNvPr>
          <p:cNvSpPr txBox="1"/>
          <p:nvPr/>
        </p:nvSpPr>
        <p:spPr>
          <a:xfrm>
            <a:off x="1732585" y="1421747"/>
            <a:ext cx="173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高速公路测速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13AF74-4DCE-44A7-990C-DC328783D78D}"/>
              </a:ext>
            </a:extLst>
          </p:cNvPr>
          <p:cNvSpPr txBox="1"/>
          <p:nvPr/>
        </p:nvSpPr>
        <p:spPr>
          <a:xfrm>
            <a:off x="6656617" y="1715722"/>
            <a:ext cx="4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安防监控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46598-0F29-4805-B7D1-B40AB97E0FCC}"/>
              </a:ext>
            </a:extLst>
          </p:cNvPr>
          <p:cNvSpPr txBox="1"/>
          <p:nvPr/>
        </p:nvSpPr>
        <p:spPr>
          <a:xfrm>
            <a:off x="1732585" y="3865316"/>
            <a:ext cx="329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十字路口监控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9CE8C7-2CD0-4E11-927A-85721C12D784}"/>
              </a:ext>
            </a:extLst>
          </p:cNvPr>
          <p:cNvSpPr txBox="1"/>
          <p:nvPr/>
        </p:nvSpPr>
        <p:spPr>
          <a:xfrm>
            <a:off x="6572046" y="4238836"/>
            <a:ext cx="32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交通灯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EE85CE-D3D9-4FB7-B647-293754F9E014}"/>
              </a:ext>
            </a:extLst>
          </p:cNvPr>
          <p:cNvSpPr/>
          <p:nvPr/>
        </p:nvSpPr>
        <p:spPr>
          <a:xfrm>
            <a:off x="6868985" y="3961837"/>
            <a:ext cx="4197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自适应</a:t>
            </a:r>
            <a:endParaRPr lang="en-US" altLang="zh-CN" dirty="0"/>
          </a:p>
          <a:p>
            <a:r>
              <a:rPr lang="zh-CN" altLang="en-US" dirty="0"/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val="108222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BABD03-BC23-4DA4-B08E-355788777165}"/>
              </a:ext>
            </a:extLst>
          </p:cNvPr>
          <p:cNvSpPr txBox="1"/>
          <p:nvPr/>
        </p:nvSpPr>
        <p:spPr>
          <a:xfrm>
            <a:off x="1821180" y="2194560"/>
            <a:ext cx="720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感谢各位专家评委听取我的报告，希望各位老师批评指正！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155067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26A848D-C342-4850-8B12-383B470D6AE7}"/>
              </a:ext>
            </a:extLst>
          </p:cNvPr>
          <p:cNvSpPr/>
          <p:nvPr/>
        </p:nvSpPr>
        <p:spPr>
          <a:xfrm>
            <a:off x="1952626" y="1468935"/>
            <a:ext cx="179320" cy="1440000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C26060-2AA7-40AD-A9E8-93886B5A6B67}"/>
              </a:ext>
            </a:extLst>
          </p:cNvPr>
          <p:cNvSpPr/>
          <p:nvPr/>
        </p:nvSpPr>
        <p:spPr>
          <a:xfrm>
            <a:off x="2231004" y="1468935"/>
            <a:ext cx="8034791" cy="1440000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基于视频分析的嵌入式运动目标检测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与测速系统</a:t>
            </a:r>
          </a:p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384413-E979-4D7E-9805-B10E516CE48B}"/>
              </a:ext>
            </a:extLst>
          </p:cNvPr>
          <p:cNvSpPr txBox="1"/>
          <p:nvPr/>
        </p:nvSpPr>
        <p:spPr>
          <a:xfrm>
            <a:off x="4772560" y="381833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指导老师：周文举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543769-5354-40AE-A9FE-C231759D8EC6}"/>
              </a:ext>
            </a:extLst>
          </p:cNvPr>
          <p:cNvSpPr txBox="1"/>
          <p:nvPr/>
        </p:nvSpPr>
        <p:spPr>
          <a:xfrm>
            <a:off x="5080337" y="447294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队长：韩小飞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队员：何钰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队员：陈亚玉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998462-F940-4BB0-83D7-74F4FC423522}"/>
              </a:ext>
            </a:extLst>
          </p:cNvPr>
          <p:cNvSpPr txBox="1"/>
          <p:nvPr/>
        </p:nvSpPr>
        <p:spPr>
          <a:xfrm>
            <a:off x="3849230" y="320772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上海大学机电工程与自动化学院</a:t>
            </a:r>
          </a:p>
        </p:txBody>
      </p:sp>
    </p:spTree>
    <p:extLst>
      <p:ext uri="{BB962C8B-B14F-4D97-AF65-F5344CB8AC3E}">
        <p14:creationId xmlns:p14="http://schemas.microsoft.com/office/powerpoint/2010/main" val="165085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DD30DB-D196-4832-AE7E-633D78F3E0F0}"/>
              </a:ext>
            </a:extLst>
          </p:cNvPr>
          <p:cNvSpPr txBox="1"/>
          <p:nvPr/>
        </p:nvSpPr>
        <p:spPr>
          <a:xfrm>
            <a:off x="3933574" y="165321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研究背景与意义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45D23F-D405-47F9-A328-2E3A01662E62}"/>
              </a:ext>
            </a:extLst>
          </p:cNvPr>
          <p:cNvSpPr txBox="1"/>
          <p:nvPr/>
        </p:nvSpPr>
        <p:spPr>
          <a:xfrm>
            <a:off x="3852401" y="250759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研究现状，难点与创新点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369915-AA4F-4A08-8BD6-CA451BE72E0F}"/>
              </a:ext>
            </a:extLst>
          </p:cNvPr>
          <p:cNvSpPr txBox="1"/>
          <p:nvPr/>
        </p:nvSpPr>
        <p:spPr>
          <a:xfrm>
            <a:off x="3933574" y="32480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系统设计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7B9CC6-D193-4FA8-ADEC-B6CAFE2519BC}"/>
              </a:ext>
            </a:extLst>
          </p:cNvPr>
          <p:cNvSpPr txBox="1"/>
          <p:nvPr/>
        </p:nvSpPr>
        <p:spPr>
          <a:xfrm>
            <a:off x="3933574" y="403476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总结与展望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D53AF1-BE5B-4A04-922D-7862C0F768D0}"/>
              </a:ext>
            </a:extLst>
          </p:cNvPr>
          <p:cNvSpPr/>
          <p:nvPr/>
        </p:nvSpPr>
        <p:spPr>
          <a:xfrm flipH="1">
            <a:off x="3566160" y="1816416"/>
            <a:ext cx="367414" cy="135255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6493AD-B14D-40E9-9F0B-BEA3BAE179B2}"/>
              </a:ext>
            </a:extLst>
          </p:cNvPr>
          <p:cNvSpPr/>
          <p:nvPr/>
        </p:nvSpPr>
        <p:spPr>
          <a:xfrm flipH="1">
            <a:off x="3566160" y="2677478"/>
            <a:ext cx="367414" cy="135255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ADA28B-C7D8-4A34-8C70-A04F772326A6}"/>
              </a:ext>
            </a:extLst>
          </p:cNvPr>
          <p:cNvSpPr/>
          <p:nvPr/>
        </p:nvSpPr>
        <p:spPr>
          <a:xfrm flipH="1">
            <a:off x="3566160" y="3457577"/>
            <a:ext cx="367414" cy="135255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E40CDA-FE1A-4779-A809-BF578E6622AA}"/>
              </a:ext>
            </a:extLst>
          </p:cNvPr>
          <p:cNvSpPr/>
          <p:nvPr/>
        </p:nvSpPr>
        <p:spPr>
          <a:xfrm flipH="1">
            <a:off x="3566160" y="4265594"/>
            <a:ext cx="367414" cy="135255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22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2EB2F3-240A-4B17-B0C1-240907B6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53" y="3002190"/>
            <a:ext cx="2304000" cy="14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93CC9C-C3E7-471B-9712-648362AD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09" y="1048722"/>
            <a:ext cx="2304000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44F5B9-0F1A-4034-9E15-A68FD1CD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441" y="1046860"/>
            <a:ext cx="2304000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158B28-B61A-411A-9894-8B6ADBC4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441" y="4957520"/>
            <a:ext cx="2304000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5F3CC5-E61E-47F6-AFAA-28B992BE0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809" y="4962890"/>
            <a:ext cx="230400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350E3E-35FD-46E4-A66E-F05B1B0AD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53" y="4957520"/>
            <a:ext cx="2304000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0E9125-65C7-4AE8-B401-12D121475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41" y="3002190"/>
            <a:ext cx="2304000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90E809-827E-4DEE-BDAB-1B6183C49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353" y="1046860"/>
            <a:ext cx="2304000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A6FA874-C7FE-4D81-8C66-3534CA279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3809" y="3005914"/>
            <a:ext cx="2304000" cy="14400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26A848D-C342-4850-8B12-383B470D6AE7}"/>
              </a:ext>
            </a:extLst>
          </p:cNvPr>
          <p:cNvSpPr/>
          <p:nvPr/>
        </p:nvSpPr>
        <p:spPr>
          <a:xfrm>
            <a:off x="1979545" y="1048940"/>
            <a:ext cx="45719" cy="1440000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3817"/>
            <a:ext cx="9070012" cy="50582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C3FC1E-48C4-43E0-BE3C-7285ECCD0D9A}"/>
              </a:ext>
            </a:extLst>
          </p:cNvPr>
          <p:cNvSpPr/>
          <p:nvPr/>
        </p:nvSpPr>
        <p:spPr>
          <a:xfrm>
            <a:off x="1956685" y="3002190"/>
            <a:ext cx="45719" cy="1440000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0492F7F-9935-4EEF-83B3-2155B11A279E}"/>
              </a:ext>
            </a:extLst>
          </p:cNvPr>
          <p:cNvSpPr/>
          <p:nvPr/>
        </p:nvSpPr>
        <p:spPr>
          <a:xfrm>
            <a:off x="1956684" y="4987633"/>
            <a:ext cx="45719" cy="1440000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A9F314-BEFA-4696-A672-4AB40105CF7B}"/>
              </a:ext>
            </a:extLst>
          </p:cNvPr>
          <p:cNvSpPr txBox="1"/>
          <p:nvPr/>
        </p:nvSpPr>
        <p:spPr>
          <a:xfrm>
            <a:off x="1161066" y="46182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研究背景与意义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9DB9C3-1CFD-48AE-A737-7B3F9A693415}"/>
              </a:ext>
            </a:extLst>
          </p:cNvPr>
          <p:cNvSpPr txBox="1"/>
          <p:nvPr/>
        </p:nvSpPr>
        <p:spPr>
          <a:xfrm>
            <a:off x="7807398" y="632985"/>
            <a:ext cx="2608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基于视频分析的嵌入式运动目标检测与测速系统</a:t>
            </a:r>
          </a:p>
        </p:txBody>
      </p:sp>
    </p:spTree>
    <p:extLst>
      <p:ext uri="{BB962C8B-B14F-4D97-AF65-F5344CB8AC3E}">
        <p14:creationId xmlns:p14="http://schemas.microsoft.com/office/powerpoint/2010/main" val="334236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26A848D-C342-4850-8B12-383B470D6AE7}"/>
              </a:ext>
            </a:extLst>
          </p:cNvPr>
          <p:cNvSpPr/>
          <p:nvPr/>
        </p:nvSpPr>
        <p:spPr>
          <a:xfrm>
            <a:off x="1979545" y="1048940"/>
            <a:ext cx="45719" cy="2743186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3817"/>
            <a:ext cx="9070012" cy="50582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0492F7F-9935-4EEF-83B3-2155B11A279E}"/>
              </a:ext>
            </a:extLst>
          </p:cNvPr>
          <p:cNvSpPr/>
          <p:nvPr/>
        </p:nvSpPr>
        <p:spPr>
          <a:xfrm>
            <a:off x="1979545" y="3981125"/>
            <a:ext cx="45719" cy="2151038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A9F314-BEFA-4696-A672-4AB40105CF7B}"/>
              </a:ext>
            </a:extLst>
          </p:cNvPr>
          <p:cNvSpPr txBox="1"/>
          <p:nvPr/>
        </p:nvSpPr>
        <p:spPr>
          <a:xfrm>
            <a:off x="1430833" y="1547528"/>
            <a:ext cx="333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CCE0A3-496D-4D56-A241-A4CE8A9CFF8F}"/>
              </a:ext>
            </a:extLst>
          </p:cNvPr>
          <p:cNvSpPr txBox="1"/>
          <p:nvPr/>
        </p:nvSpPr>
        <p:spPr>
          <a:xfrm>
            <a:off x="1418348" y="4087148"/>
            <a:ext cx="325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难点与创新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基于视频分析的嵌入式运动目标检测与测速系统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2AD9CC-CCDC-497D-8F6D-4314BE7EF43D}"/>
              </a:ext>
            </a:extLst>
          </p:cNvPr>
          <p:cNvSpPr txBox="1"/>
          <p:nvPr/>
        </p:nvSpPr>
        <p:spPr>
          <a:xfrm>
            <a:off x="2169691" y="1048940"/>
            <a:ext cx="8153750" cy="2743187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、运动检测算法                      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、目标跟踪算法                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①帧差法   ②混合高斯模型（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        粒子滤波目标跟踪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Vibe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算法 ④背景差分法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、目标检测算法                      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、运动目标速度标记方法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b="1" dirty="0"/>
              <a:t>①</a:t>
            </a:r>
            <a:r>
              <a:rPr lang="en-US" altLang="zh-CN" b="1" dirty="0"/>
              <a:t>YOLO</a:t>
            </a:r>
            <a:r>
              <a:rPr lang="zh-CN" altLang="en-US" b="1" dirty="0"/>
              <a:t>目标检测 ②</a:t>
            </a:r>
            <a:r>
              <a:rPr lang="en-US" altLang="zh-CN" b="1" dirty="0"/>
              <a:t>HOG+SVM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946F0C7-928C-4EFD-915C-29F196D086C6}"/>
              </a:ext>
            </a:extLst>
          </p:cNvPr>
          <p:cNvSpPr txBox="1"/>
          <p:nvPr/>
        </p:nvSpPr>
        <p:spPr>
          <a:xfrm>
            <a:off x="2169691" y="3981125"/>
            <a:ext cx="8153750" cy="215103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难点：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运动目标前景存在空洞；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、搭建了嵌入式运动目标检测系统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生成的前景存在鬼影；       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、实现了运动目标实时测速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嵌入式系统算力有限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      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、未使用第三方开源库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			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5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26A848D-C342-4850-8B12-383B470D6AE7}"/>
              </a:ext>
            </a:extLst>
          </p:cNvPr>
          <p:cNvSpPr/>
          <p:nvPr/>
        </p:nvSpPr>
        <p:spPr>
          <a:xfrm>
            <a:off x="1397666" y="1048940"/>
            <a:ext cx="45719" cy="2604260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3817"/>
            <a:ext cx="9070012" cy="50582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0492F7F-9935-4EEF-83B3-2155B11A279E}"/>
              </a:ext>
            </a:extLst>
          </p:cNvPr>
          <p:cNvSpPr/>
          <p:nvPr/>
        </p:nvSpPr>
        <p:spPr>
          <a:xfrm>
            <a:off x="1397666" y="3981124"/>
            <a:ext cx="45719" cy="2449433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A9F314-BEFA-4696-A672-4AB40105CF7B}"/>
              </a:ext>
            </a:extLst>
          </p:cNvPr>
          <p:cNvSpPr txBox="1"/>
          <p:nvPr/>
        </p:nvSpPr>
        <p:spPr>
          <a:xfrm>
            <a:off x="848954" y="1547528"/>
            <a:ext cx="333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目标检测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CCE0A3-496D-4D56-A241-A4CE8A9CFF8F}"/>
              </a:ext>
            </a:extLst>
          </p:cNvPr>
          <p:cNvSpPr txBox="1"/>
          <p:nvPr/>
        </p:nvSpPr>
        <p:spPr>
          <a:xfrm>
            <a:off x="836469" y="4087148"/>
            <a:ext cx="325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目标跟踪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方案论证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B5DF15-88E6-4B65-AE6E-6AFC35CBE7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0" y="1169008"/>
            <a:ext cx="1800000" cy="10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CE3EFA-7392-400D-951E-79940B95A8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10" y="1169008"/>
            <a:ext cx="1800000" cy="10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31FCF8-BE4F-4A55-99CD-2A39E861072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10" y="2238674"/>
            <a:ext cx="1800000" cy="10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ED2276-B321-43E4-9844-4C1A42D5E11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46510" y="2234193"/>
            <a:ext cx="1800000" cy="10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46903A-5393-40CA-9C16-50845D4E5DA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17" y="5052163"/>
            <a:ext cx="1800000" cy="10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34871F-0241-4BC1-8670-531D338F549E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17" y="5052163"/>
            <a:ext cx="1800000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9D979A-C35D-4E00-97AB-3DFFEC3EFC6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546510" y="3982497"/>
            <a:ext cx="1786807" cy="10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1A6571-A825-4893-AA4C-76C0000BFA8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33317" y="3981125"/>
            <a:ext cx="950885" cy="10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E245E9-50FE-4F4D-B1CB-2F7F1B0CED2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84204" y="3981125"/>
            <a:ext cx="849114" cy="108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A520B4E-F4A9-408C-90F7-74849137CE0E}"/>
              </a:ext>
            </a:extLst>
          </p:cNvPr>
          <p:cNvSpPr txBox="1"/>
          <p:nvPr/>
        </p:nvSpPr>
        <p:spPr>
          <a:xfrm>
            <a:off x="2071433" y="3422794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YOLOv3</a:t>
            </a:r>
            <a:r>
              <a:rPr lang="zh-CN" altLang="en-US" dirty="0"/>
              <a:t>目标检测效果图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1B44CD-214E-4288-9401-A11B08D806DA}"/>
              </a:ext>
            </a:extLst>
          </p:cNvPr>
          <p:cNvSpPr txBox="1"/>
          <p:nvPr/>
        </p:nvSpPr>
        <p:spPr>
          <a:xfrm>
            <a:off x="1971405" y="620210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粒子滤波目标跟踪效果图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45B2D4-922C-4106-ACC4-D9675DF98B1B}"/>
              </a:ext>
            </a:extLst>
          </p:cNvPr>
          <p:cNvSpPr/>
          <p:nvPr/>
        </p:nvSpPr>
        <p:spPr>
          <a:xfrm>
            <a:off x="5223249" y="1169008"/>
            <a:ext cx="45720" cy="5125792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2220542-26A5-4C05-878B-8B6310B22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88" y="1473155"/>
            <a:ext cx="2461079" cy="14349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4CBB76F-D6FB-48A4-952C-0184A50FEB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85" y="1473155"/>
            <a:ext cx="2568597" cy="144483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CDA07AD-EFEC-49DC-88D7-914892FADD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84" y="3981124"/>
            <a:ext cx="2495491" cy="140370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3082DEA-EFEF-4842-82A6-2279DD7CA7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21" y="3981124"/>
            <a:ext cx="2429778" cy="140372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8ACF7F2-609D-4BC1-A940-CA8FD22C0BA5}"/>
              </a:ext>
            </a:extLst>
          </p:cNvPr>
          <p:cNvSpPr txBox="1"/>
          <p:nvPr/>
        </p:nvSpPr>
        <p:spPr>
          <a:xfrm>
            <a:off x="5851536" y="312049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、帧差法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E030FE9-1FF0-4B8F-A13B-D40FAB07BA59}"/>
              </a:ext>
            </a:extLst>
          </p:cNvPr>
          <p:cNvSpPr txBox="1"/>
          <p:nvPr/>
        </p:nvSpPr>
        <p:spPr>
          <a:xfrm>
            <a:off x="7824084" y="310967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、混合高斯模型（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lang="zh-CN" altLang="en-US" dirty="0"/>
              <a:t>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A84B1-432C-4094-849A-1DC2F8A849BF}"/>
              </a:ext>
            </a:extLst>
          </p:cNvPr>
          <p:cNvSpPr txBox="1"/>
          <p:nvPr/>
        </p:nvSpPr>
        <p:spPr>
          <a:xfrm>
            <a:off x="5785617" y="562485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Vibe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A470B7-7907-4EB0-9B22-114676E68D5D}"/>
              </a:ext>
            </a:extLst>
          </p:cNvPr>
          <p:cNvSpPr txBox="1"/>
          <p:nvPr/>
        </p:nvSpPr>
        <p:spPr>
          <a:xfrm>
            <a:off x="8271968" y="5624851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Vibe+GMM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F3733B-2363-4CAD-A4A1-A9AE426B3679}"/>
              </a:ext>
            </a:extLst>
          </p:cNvPr>
          <p:cNvSpPr/>
          <p:nvPr/>
        </p:nvSpPr>
        <p:spPr>
          <a:xfrm>
            <a:off x="5441968" y="106166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运动目标检测算法</a:t>
            </a:r>
          </a:p>
        </p:txBody>
      </p:sp>
    </p:spTree>
    <p:extLst>
      <p:ext uri="{BB962C8B-B14F-4D97-AF65-F5344CB8AC3E}">
        <p14:creationId xmlns:p14="http://schemas.microsoft.com/office/powerpoint/2010/main" val="3371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8679"/>
            <a:ext cx="9261148" cy="45719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总体系统设计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2BB10F-7F70-4EC4-9F21-2873ABF4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10" y="1376914"/>
            <a:ext cx="5439167" cy="52449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53806A-F956-4907-BE7B-93E2A5DF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51" y="3512030"/>
            <a:ext cx="2803178" cy="2755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E5CA88-F241-463F-AC25-2897CFEE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04" y="1609725"/>
            <a:ext cx="2828925" cy="18192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D76419-9E63-4BC4-A3DF-65AAB5ADA526}"/>
              </a:ext>
            </a:extLst>
          </p:cNvPr>
          <p:cNvSpPr txBox="1"/>
          <p:nvPr/>
        </p:nvSpPr>
        <p:spPr>
          <a:xfrm>
            <a:off x="1052860" y="3187951"/>
            <a:ext cx="34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硬件设计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9746BF-B348-4985-A6DD-D96B7AAD22B2}"/>
              </a:ext>
            </a:extLst>
          </p:cNvPr>
          <p:cNvSpPr/>
          <p:nvPr/>
        </p:nvSpPr>
        <p:spPr>
          <a:xfrm>
            <a:off x="1518462" y="1371199"/>
            <a:ext cx="45719" cy="5244911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9686140-2766-44E7-A8E8-B889CB3376B2}"/>
              </a:ext>
            </a:extLst>
          </p:cNvPr>
          <p:cNvSpPr/>
          <p:nvPr/>
        </p:nvSpPr>
        <p:spPr>
          <a:xfrm>
            <a:off x="4963430" y="1348340"/>
            <a:ext cx="45719" cy="5244911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4900068-6146-4B8A-9720-95B85A8EDEDC}"/>
              </a:ext>
            </a:extLst>
          </p:cNvPr>
          <p:cNvSpPr txBox="1"/>
          <p:nvPr/>
        </p:nvSpPr>
        <p:spPr>
          <a:xfrm>
            <a:off x="4452109" y="3187951"/>
            <a:ext cx="34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软件设计</a:t>
            </a:r>
          </a:p>
        </p:txBody>
      </p:sp>
    </p:spTree>
    <p:extLst>
      <p:ext uri="{BB962C8B-B14F-4D97-AF65-F5344CB8AC3E}">
        <p14:creationId xmlns:p14="http://schemas.microsoft.com/office/powerpoint/2010/main" val="161261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8679"/>
            <a:ext cx="9261148" cy="45719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9F595-0856-4436-894C-C0ABF3E5BAF9}"/>
              </a:ext>
            </a:extLst>
          </p:cNvPr>
          <p:cNvSpPr txBox="1"/>
          <p:nvPr/>
        </p:nvSpPr>
        <p:spPr>
          <a:xfrm>
            <a:off x="1253429" y="427443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软件系统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运动目标检测与图像预处理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87E954-E969-4C1C-8B32-11E5E459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56" y="4119907"/>
            <a:ext cx="3536661" cy="19893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463457-2754-44D5-A2B4-165CBFBDD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75" y="1109090"/>
            <a:ext cx="3525140" cy="19828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10A375C-066E-4D59-970E-B7FCBE990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56" y="1101011"/>
            <a:ext cx="3536661" cy="19893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3112BA-4E90-427A-9E30-F84038702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76" y="4079941"/>
            <a:ext cx="3536661" cy="19893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C8DDA0E-5A63-48C3-A000-21153088358F}"/>
              </a:ext>
            </a:extLst>
          </p:cNvPr>
          <p:cNvSpPr txBox="1"/>
          <p:nvPr/>
        </p:nvSpPr>
        <p:spPr>
          <a:xfrm>
            <a:off x="1300533" y="2585956"/>
            <a:ext cx="297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图像预处理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496809-1814-4A73-87F2-393C91868079}"/>
              </a:ext>
            </a:extLst>
          </p:cNvPr>
          <p:cNvSpPr txBox="1"/>
          <p:nvPr/>
        </p:nvSpPr>
        <p:spPr>
          <a:xfrm>
            <a:off x="3093575" y="32189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前景图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E6BA01-A1D4-4DA7-9F79-6F6CE64F38B9}"/>
              </a:ext>
            </a:extLst>
          </p:cNvPr>
          <p:cNvSpPr txBox="1"/>
          <p:nvPr/>
        </p:nvSpPr>
        <p:spPr>
          <a:xfrm>
            <a:off x="6861756" y="3186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中值滤波去噪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64AE06-A036-43E0-817F-05C93F8421E2}"/>
              </a:ext>
            </a:extLst>
          </p:cNvPr>
          <p:cNvSpPr txBox="1"/>
          <p:nvPr/>
        </p:nvSpPr>
        <p:spPr>
          <a:xfrm>
            <a:off x="2877063" y="61867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高斯模糊滤波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D62407-07DD-4311-A957-23D8CB1A6C71}"/>
              </a:ext>
            </a:extLst>
          </p:cNvPr>
          <p:cNvSpPr txBox="1"/>
          <p:nvPr/>
        </p:nvSpPr>
        <p:spPr>
          <a:xfrm>
            <a:off x="6943204" y="61867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形态学滤波膨胀</a:t>
            </a:r>
          </a:p>
        </p:txBody>
      </p:sp>
    </p:spTree>
    <p:extLst>
      <p:ext uri="{BB962C8B-B14F-4D97-AF65-F5344CB8AC3E}">
        <p14:creationId xmlns:p14="http://schemas.microsoft.com/office/powerpoint/2010/main" val="33022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7585B8-317E-4B7A-BE47-C6BF34F5EB04}"/>
              </a:ext>
            </a:extLst>
          </p:cNvPr>
          <p:cNvSpPr/>
          <p:nvPr/>
        </p:nvSpPr>
        <p:spPr>
          <a:xfrm flipV="1">
            <a:off x="1253429" y="868679"/>
            <a:ext cx="9261148" cy="45719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8EFADD-D592-46B5-BB20-F627D15B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29" y="1325481"/>
            <a:ext cx="14312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56180F-E208-4C1F-9722-E80E26FF9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8" y="3828265"/>
            <a:ext cx="3644769" cy="20501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571FA53-3FAF-4279-B5DF-241C4D860209}"/>
              </a:ext>
            </a:extLst>
          </p:cNvPr>
          <p:cNvSpPr/>
          <p:nvPr/>
        </p:nvSpPr>
        <p:spPr>
          <a:xfrm flipH="1">
            <a:off x="1802943" y="1091800"/>
            <a:ext cx="45719" cy="2050182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641227A-27A3-4C84-B894-33E19A698A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868728"/>
              </p:ext>
            </p:extLst>
          </p:nvPr>
        </p:nvGraphicFramePr>
        <p:xfrm>
          <a:off x="8145579" y="1091798"/>
          <a:ext cx="2387600" cy="486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4" imgW="3566160" imgH="7269197" progId="Visio.Drawing.15">
                  <p:embed/>
                </p:oleObj>
              </mc:Choice>
              <mc:Fallback>
                <p:oleObj name="Visio" r:id="rId4" imgW="3566160" imgH="7269197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5579" y="1091798"/>
                        <a:ext cx="2387600" cy="486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8824BB4-E433-4A21-AC0E-E99B123E7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90" y="1091798"/>
            <a:ext cx="3623577" cy="205018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9FEF941-CA72-461F-92E1-52033A199C09}"/>
              </a:ext>
            </a:extLst>
          </p:cNvPr>
          <p:cNvSpPr/>
          <p:nvPr/>
        </p:nvSpPr>
        <p:spPr>
          <a:xfrm flipH="1">
            <a:off x="1808628" y="3834017"/>
            <a:ext cx="45719" cy="2050182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5FCF2C-39AA-4D0A-A594-4B409EB182A3}"/>
              </a:ext>
            </a:extLst>
          </p:cNvPr>
          <p:cNvSpPr/>
          <p:nvPr/>
        </p:nvSpPr>
        <p:spPr>
          <a:xfrm>
            <a:off x="1337531" y="1091798"/>
            <a:ext cx="3443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连通域标记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FEDEAD-DA6D-429B-BDBA-9C3AA462EDDB}"/>
              </a:ext>
            </a:extLst>
          </p:cNvPr>
          <p:cNvSpPr txBox="1"/>
          <p:nvPr/>
        </p:nvSpPr>
        <p:spPr>
          <a:xfrm>
            <a:off x="1309094" y="3699194"/>
            <a:ext cx="4012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有效质心限定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ABC364B-2A7E-46D8-913E-F0F193B9031C}"/>
              </a:ext>
            </a:extLst>
          </p:cNvPr>
          <p:cNvSpPr/>
          <p:nvPr/>
        </p:nvSpPr>
        <p:spPr>
          <a:xfrm>
            <a:off x="7968577" y="1137519"/>
            <a:ext cx="45719" cy="4740928"/>
          </a:xfrm>
          <a:prstGeom prst="rect">
            <a:avLst/>
          </a:prstGeom>
          <a:solidFill>
            <a:srgbClr val="C71585"/>
          </a:solidFill>
          <a:ln>
            <a:solidFill>
              <a:srgbClr val="C71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857116-4696-4F59-8038-BEC8856FCCBA}"/>
              </a:ext>
            </a:extLst>
          </p:cNvPr>
          <p:cNvSpPr/>
          <p:nvPr/>
        </p:nvSpPr>
        <p:spPr>
          <a:xfrm>
            <a:off x="7394326" y="2061294"/>
            <a:ext cx="3443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目标定位流程图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5C17A9-2D2F-4C2A-AD98-76EB588D865E}"/>
              </a:ext>
            </a:extLst>
          </p:cNvPr>
          <p:cNvSpPr txBox="1"/>
          <p:nvPr/>
        </p:nvSpPr>
        <p:spPr>
          <a:xfrm>
            <a:off x="1253429" y="42744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软件系统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目标定位跟踪</a:t>
            </a:r>
          </a:p>
        </p:txBody>
      </p:sp>
    </p:spTree>
    <p:extLst>
      <p:ext uri="{BB962C8B-B14F-4D97-AF65-F5344CB8AC3E}">
        <p14:creationId xmlns:p14="http://schemas.microsoft.com/office/powerpoint/2010/main" val="136452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321</Words>
  <Application>Microsoft Office PowerPoint</Application>
  <PresentationFormat>宽屏</PresentationFormat>
  <Paragraphs>58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黑体</vt:lpstr>
      <vt:lpstr>宋体</vt:lpstr>
      <vt:lpstr>Arial</vt:lpstr>
      <vt:lpstr>Times New Roman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钰</dc:creator>
  <cp:lastModifiedBy>何 钰</cp:lastModifiedBy>
  <cp:revision>27</cp:revision>
  <dcterms:created xsi:type="dcterms:W3CDTF">2020-07-20T11:05:58Z</dcterms:created>
  <dcterms:modified xsi:type="dcterms:W3CDTF">2020-07-21T10:22:26Z</dcterms:modified>
</cp:coreProperties>
</file>